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10287000" cx="18288000"/>
  <p:notesSz cx="6858000" cy="9144000"/>
  <p:embeddedFontLst>
    <p:embeddedFont>
      <p:font typeface="Montserrat"/>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87" roundtripDataSignature="AMtx7micqpVqcjUviQGO7MFj+RQFxjiM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Montserrat-bold.fntdata"/><Relationship Id="rId83" Type="http://schemas.openxmlformats.org/officeDocument/2006/relationships/font" Target="fonts/Montserrat-regular.fntdata"/><Relationship Id="rId42" Type="http://schemas.openxmlformats.org/officeDocument/2006/relationships/slide" Target="slides/slide37.xml"/><Relationship Id="rId86" Type="http://schemas.openxmlformats.org/officeDocument/2006/relationships/font" Target="fonts/Montserrat-boldItalic.fntdata"/><Relationship Id="rId41" Type="http://schemas.openxmlformats.org/officeDocument/2006/relationships/slide" Target="slides/slide36.xml"/><Relationship Id="rId85" Type="http://schemas.openxmlformats.org/officeDocument/2006/relationships/font" Target="fonts/Montserrat-italic.fntdata"/><Relationship Id="rId44" Type="http://schemas.openxmlformats.org/officeDocument/2006/relationships/slide" Target="slides/slide39.xml"/><Relationship Id="rId43" Type="http://schemas.openxmlformats.org/officeDocument/2006/relationships/slide" Target="slides/slide38.xml"/><Relationship Id="rId87" Type="http://customschemas.google.com/relationships/presentationmetadata" Target="meta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4b974a563e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g24b974a563e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769ebadfd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g25769ebadfd_1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5769ebadfd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g25769ebadfd_1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769ebadfd_1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g25769ebadfd_1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5769ebadfd_1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g25769ebadfd_1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5769ebadfd_1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g25769ebadfd_1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5769ebadfd_1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g25769ebadfd_1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5769ebadfd_1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g25769ebadfd_1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5769ebadfd_1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g25769ebadfd_1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5769ebadfd_1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g25769ebadfd_1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5769ebadfd_1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 name="Google Shape;283;g25769ebadfd_1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769ebadf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g25769ebadf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5769ebadfd_1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g25769ebadfd_1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5769ebadfd_1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7" name="Google Shape;307;g25769ebadfd_1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5769ebadfd_1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9" name="Google Shape;319;g25769ebadfd_1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5769ebadfd_1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0" name="Google Shape;330;g25769ebadfd_1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5769ebadfd_1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2" name="Google Shape;342;g25769ebadfd_1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5769ebadfd_1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g25769ebadfd_1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5769ebadfd_1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5" name="Google Shape;365;g25769ebadfd_1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5769ebadfd_1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 name="Google Shape;376;g25769ebadfd_1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5769ebadfd_1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 name="Google Shape;387;g25769ebadfd_1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5769ebadfd_1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9" name="Google Shape;399;g25769ebadfd_1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769ebadfd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 name="Google Shape;104;g25769ebadfd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5769ebadfd_1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0" name="Google Shape;410;g25769ebadfd_1_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5769ebadfd_1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 name="Google Shape;421;g25769ebadfd_1_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5769ebadfd_1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4" name="Google Shape;434;g25769ebadfd_1_2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5769ebadfd_1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6" name="Google Shape;446;g25769ebadfd_1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5769ebadfd_1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9" name="Google Shape;459;g25769ebadfd_1_2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5769ebadfd_1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0" name="Google Shape;470;g25769ebadfd_1_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5769ebadfd_1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1" name="Google Shape;481;g25769ebadfd_1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5769ebadfd_1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2" name="Google Shape;492;g25769ebadfd_1_2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5769ebadfd_1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3" name="Google Shape;503;g25769ebadfd_1_2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5769ebadfd_1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4" name="Google Shape;514;g25769ebadfd_1_3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5769ebadf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g25769ebadfd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5769ebadfd_1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g25769ebadfd_1_3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5769ebadfd_1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6" name="Google Shape;536;g25769ebadfd_1_3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5769ebadfd_1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7" name="Google Shape;547;g25769ebadfd_1_3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5769ebadfd_1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9" name="Google Shape;559;g25769ebadfd_1_3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5769ebadfd_1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1" name="Google Shape;571;g25769ebadfd_1_3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5769ebadfd_1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2" name="Google Shape;582;g25769ebadfd_1_3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5769ebadfd_1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3" name="Google Shape;593;g25769ebadfd_1_3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5769ebadfd_1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4" name="Google Shape;604;g25769ebadfd_1_3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5769ebadfd_1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5" name="Google Shape;615;g25769ebadfd_1_3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5769ebadfd_1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6" name="Google Shape;626;g25769ebadfd_1_3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5769ebadf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g25769ebadfd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5769ebadfd_1_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8" name="Google Shape;638;g25769ebadfd_1_4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5769ebadfd_1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0" name="Google Shape;650;g25769ebadfd_1_4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5769ebadfd_1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1" name="Google Shape;661;g25769ebadfd_1_4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5769ebadfd_1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6" name="Google Shape;676;g25769ebadfd_1_4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5769ebadfd_1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8" name="Google Shape;688;g25769ebadfd_1_4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5769ebadfd_1_4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9" name="Google Shape;699;g25769ebadfd_1_4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5769ebadfd_1_4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0" name="Google Shape;710;g25769ebadfd_1_4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5769ebadfd_1_4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1" name="Google Shape;721;g25769ebadfd_1_4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5769ebadfd_1_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4" name="Google Shape;734;g25769ebadfd_1_4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5769ebadfd_1_4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5" name="Google Shape;745;g25769ebadfd_1_4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769ebadfd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g25769ebadfd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769ebadfd_1_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6" name="Google Shape;756;g25769ebadfd_1_4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5769ebadfd_1_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8" name="Google Shape;768;g25769ebadfd_1_5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5769ebadfd_1_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9" name="Google Shape;779;g25769ebadfd_1_5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5769ebadfd_1_5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0" name="Google Shape;790;g25769ebadfd_1_5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5769ebadfd_1_5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1" name="Google Shape;801;g25769ebadfd_1_5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5769ebadfd_1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2" name="Google Shape;812;g25769ebadfd_1_5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5769ebadfd_1_5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4" name="Google Shape;824;g25769ebadfd_1_5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5769ebadfd_1_5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6" name="Google Shape;836;g25769ebadfd_1_5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5769ebadfd_1_5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8" name="Google Shape;848;g25769ebadfd_1_5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5769ebadfd_1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9" name="Google Shape;859;g25769ebadfd_1_5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769ebadfd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g25769ebadfd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5769ebadfd_1_5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0" name="Google Shape;870;g25769ebadfd_1_5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5769ebadfd_1_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1" name="Google Shape;881;g25769ebadfd_1_5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5769ebadfd_1_6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2" name="Google Shape;892;g25769ebadfd_1_6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5769ebadfd_1_6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3" name="Google Shape;903;g25769ebadfd_1_6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5769ebadfd_1_6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4" name="Google Shape;914;g25769ebadfd_1_6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5769ebadfd_1_6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5" name="Google Shape;925;g25769ebadfd_1_6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25769ebadfd_1_6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6" name="Google Shape;936;g25769ebadfd_1_6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5769ebadfd_1_6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7" name="Google Shape;947;g25769ebadfd_1_6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769ebadfd_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g25769ebadfd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5769ebadfd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g25769ebadfd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1"/>
          <p:cNvSpPr/>
          <p:nvPr>
            <p:ph idx="2" type="pic"/>
          </p:nvPr>
        </p:nvSpPr>
        <p:spPr>
          <a:xfrm>
            <a:off x="1792288" y="612775"/>
            <a:ext cx="5486400" cy="4114800"/>
          </a:xfrm>
          <a:prstGeom prst="rect">
            <a:avLst/>
          </a:prstGeom>
          <a:noFill/>
          <a:ln>
            <a:noFill/>
          </a:ln>
        </p:spPr>
      </p:sp>
      <p:sp>
        <p:nvSpPr>
          <p:cNvPr id="64" name="Google Shape;64;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28.png"/><Relationship Id="rId7" Type="http://schemas.openxmlformats.org/officeDocument/2006/relationships/hyperlink" Target="http://www.youtube.com/watch?v=xH-9nWaqpws" TargetMode="External"/><Relationship Id="rId8"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39.png"/><Relationship Id="rId7" Type="http://schemas.openxmlformats.org/officeDocument/2006/relationships/hyperlink" Target="http://www.youtube.com/watch?v=CNu9GjbgDxg" TargetMode="External"/><Relationship Id="rId8"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3.png"/><Relationship Id="rId9" Type="http://schemas.openxmlformats.org/officeDocument/2006/relationships/hyperlink" Target="https://www.coca-colacompany.com/media-center/how-a-campaign-got-its-start-down-under" TargetMode="External"/><Relationship Id="rId5" Type="http://schemas.openxmlformats.org/officeDocument/2006/relationships/image" Target="../media/image3.png"/><Relationship Id="rId6" Type="http://schemas.openxmlformats.org/officeDocument/2006/relationships/image" Target="../media/image37.png"/><Relationship Id="rId7" Type="http://schemas.openxmlformats.org/officeDocument/2006/relationships/hyperlink" Target="http://www.youtube.com/watch?v=0wnJpTpbJPE" TargetMode="External"/><Relationship Id="rId8"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22.png"/><Relationship Id="rId7" Type="http://schemas.openxmlformats.org/officeDocument/2006/relationships/hyperlink" Target="http://www.youtube.com/watch?v=X-XmC2tD-YA" TargetMode="External"/><Relationship Id="rId8"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31.png"/><Relationship Id="rId7" Type="http://schemas.openxmlformats.org/officeDocument/2006/relationships/hyperlink" Target="http://www.youtube.com/watch?v=l82j3cAAUjg" TargetMode="External"/><Relationship Id="rId8"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20.png"/><Relationship Id="rId7" Type="http://schemas.openxmlformats.org/officeDocument/2006/relationships/hyperlink" Target="https://www.hubspot.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30.png"/><Relationship Id="rId7" Type="http://schemas.openxmlformats.org/officeDocument/2006/relationships/hyperlink" Target="https://www.topcomunicacion.com/estrategia-comunicacion-marketing-bodega/"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35.png"/><Relationship Id="rId7" Type="http://schemas.openxmlformats.org/officeDocument/2006/relationships/hyperlink" Target="https://trends.google.es/trends/" TargetMode="External"/><Relationship Id="rId8" Type="http://schemas.openxmlformats.org/officeDocument/2006/relationships/hyperlink" Target="https://smdigital.com.co/articulo/3-casos-de-exito-seo-para-inspirart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54.png"/><Relationship Id="rId7" Type="http://schemas.openxmlformats.org/officeDocument/2006/relationships/hyperlink" Target="https://www.iebschool.com/blog/buscadores-alternativos-a-google-business-tech-%20tecnologia/"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36.png"/><Relationship Id="rId7" Type="http://schemas.openxmlformats.org/officeDocument/2006/relationships/hyperlink" Target="https://www.ikea.com/es/es/" TargetMode="External"/><Relationship Id="rId8" Type="http://schemas.openxmlformats.org/officeDocument/2006/relationships/hyperlink" Target="https://es.semrush.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45.png"/><Relationship Id="rId7" Type="http://schemas.openxmlformats.org/officeDocument/2006/relationships/hyperlink" Target="https://www.mdirector.com/blog/ejemplos-de-retargeting-de-2018/"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59.png"/><Relationship Id="rId7" Type="http://schemas.openxmlformats.org/officeDocument/2006/relationships/hyperlink" Target="http://www.youtube.com/watch?v=tG7g8MYxYrA" TargetMode="External"/><Relationship Id="rId8" Type="http://schemas.openxmlformats.org/officeDocument/2006/relationships/image" Target="../media/image4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55.png"/><Relationship Id="rId7" Type="http://schemas.openxmlformats.org/officeDocument/2006/relationships/hyperlink" Target="http://www.youtube.com/watch?v=Y3jhEaLtz8I" TargetMode="External"/><Relationship Id="rId8" Type="http://schemas.openxmlformats.org/officeDocument/2006/relationships/image" Target="../media/image7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60.png"/><Relationship Id="rId7" Type="http://schemas.openxmlformats.org/officeDocument/2006/relationships/hyperlink" Target="https://www.instagram.com/reel/%20CstJ3wSueE9/?igshid=MzRlODBiNWFlZA=="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13.png"/><Relationship Id="rId10" Type="http://schemas.openxmlformats.org/officeDocument/2006/relationships/hyperlink" Target="https://www.instagram.com/reel/CqBiP19vMt8/?igshid=NjFhOGMzYTE3ZQ==" TargetMode="External"/><Relationship Id="rId9" Type="http://schemas.openxmlformats.org/officeDocument/2006/relationships/hyperlink" Target="https://www.instagram.com/reel/CjGdDzajoDo/?igshid=NjFhOGMzYTE3ZQ==" TargetMode="External"/><Relationship Id="rId5" Type="http://schemas.openxmlformats.org/officeDocument/2006/relationships/image" Target="../media/image3.png"/><Relationship Id="rId6" Type="http://schemas.openxmlformats.org/officeDocument/2006/relationships/image" Target="../media/image63.png"/><Relationship Id="rId7" Type="http://schemas.openxmlformats.org/officeDocument/2006/relationships/hyperlink" Target="https://www.instagram.com/reel/CMo1pXmIFHF/" TargetMode="External"/><Relationship Id="rId8" Type="http://schemas.openxmlformats.org/officeDocument/2006/relationships/hyperlink" Target="https://www.instagram.com/reel/CqYA-V3ICQ9/?igshid=NjFhOGMzYTE3ZQ=="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66.png"/><Relationship Id="rId7" Type="http://schemas.openxmlformats.org/officeDocument/2006/relationships/hyperlink" Target="https://www.linkedin.com/posts/ricardotayar_cro-cxo-bxop-activity-7072893958518882304-%200wEf?utm_source=share&amp;amp;utm_medium=member_desktop"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69.png"/><Relationship Id="rId7" Type="http://schemas.openxmlformats.org/officeDocument/2006/relationships/image" Target="../media/image75.png"/><Relationship Id="rId8" Type="http://schemas.openxmlformats.org/officeDocument/2006/relationships/hyperlink" Target="https://blog.hootsuite.com/es/marketing-de-influencia-en-redes-sociale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84.png"/><Relationship Id="rId7" Type="http://schemas.openxmlformats.org/officeDocument/2006/relationships/hyperlink" Target="http://www.youtube.com/watch?v=A6gcjRsRPkE" TargetMode="External"/><Relationship Id="rId8" Type="http://schemas.openxmlformats.org/officeDocument/2006/relationships/image" Target="../media/image7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6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8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9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7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78.png"/><Relationship Id="rId7" Type="http://schemas.openxmlformats.org/officeDocument/2006/relationships/hyperlink" Target="http://www.youtube.com/watch?v=YAFuYNrCmEM" TargetMode="External"/><Relationship Id="rId8" Type="http://schemas.openxmlformats.org/officeDocument/2006/relationships/image" Target="../media/image7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89.png"/><Relationship Id="rId7" Type="http://schemas.openxmlformats.org/officeDocument/2006/relationships/hyperlink" Target="http://www.youtube.com/watch?v=M8Ro3bZ3WoM" TargetMode="External"/><Relationship Id="rId8" Type="http://schemas.openxmlformats.org/officeDocument/2006/relationships/image" Target="../media/image7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86.png"/><Relationship Id="rId7" Type="http://schemas.openxmlformats.org/officeDocument/2006/relationships/hyperlink" Target="https://vimeo.com/778209225"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8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8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8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7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7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8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9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8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8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9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12.png"/><Relationship Id="rId7" Type="http://schemas.openxmlformats.org/officeDocument/2006/relationships/hyperlink" Target="http://www.youtube.com/watch?v=NPiCtM8cq9o" TargetMode="External"/><Relationship Id="rId8"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g24b974a563e_0_17"/>
          <p:cNvPicPr preferRelativeResize="0"/>
          <p:nvPr/>
        </p:nvPicPr>
        <p:blipFill rotWithShape="1">
          <a:blip r:embed="rId3">
            <a:alphaModFix/>
          </a:blip>
          <a:srcRect b="7844" l="0" r="2513" t="8597"/>
          <a:stretch/>
        </p:blipFill>
        <p:spPr>
          <a:xfrm>
            <a:off x="1028700" y="114300"/>
            <a:ext cx="16230601" cy="1295400"/>
          </a:xfrm>
          <a:prstGeom prst="rect">
            <a:avLst/>
          </a:prstGeom>
          <a:noFill/>
          <a:ln>
            <a:noFill/>
          </a:ln>
        </p:spPr>
      </p:pic>
      <p:pic>
        <p:nvPicPr>
          <p:cNvPr id="85" name="Google Shape;85;g24b974a563e_0_17"/>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86" name="Google Shape;86;g24b974a563e_0_17"/>
          <p:cNvPicPr preferRelativeResize="0"/>
          <p:nvPr/>
        </p:nvPicPr>
        <p:blipFill rotWithShape="1">
          <a:blip r:embed="rId5">
            <a:alphaModFix/>
          </a:blip>
          <a:srcRect b="27458" l="20317" r="18943" t="27453"/>
          <a:stretch/>
        </p:blipFill>
        <p:spPr>
          <a:xfrm>
            <a:off x="13482631" y="8908563"/>
            <a:ext cx="1507732" cy="1119227"/>
          </a:xfrm>
          <a:prstGeom prst="rect">
            <a:avLst/>
          </a:prstGeom>
          <a:noFill/>
          <a:ln>
            <a:noFill/>
          </a:ln>
        </p:spPr>
      </p:pic>
      <p:cxnSp>
        <p:nvCxnSpPr>
          <p:cNvPr id="87" name="Google Shape;87;g24b974a563e_0_17"/>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88" name="Google Shape;88;g24b974a563e_0_17"/>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89" name="Google Shape;89;g24b974a563e_0_17"/>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90" name="Google Shape;90;g24b974a563e_0_17"/>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g25769ebadfd_1_45"/>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185" name="Google Shape;185;g25769ebadfd_1_45"/>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186" name="Google Shape;186;g25769ebadfd_1_45"/>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187" name="Google Shape;187;g25769ebadfd_1_45"/>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188" name="Google Shape;188;g25769ebadfd_1_45"/>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189" name="Google Shape;189;g25769ebadfd_1_45"/>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190" name="Google Shape;190;g25769ebadfd_1_45"/>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g25769ebadfd_1_54"/>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196" name="Google Shape;196;g25769ebadfd_1_54"/>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197" name="Google Shape;197;g25769ebadfd_1_54"/>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198" name="Google Shape;198;g25769ebadfd_1_54"/>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199" name="Google Shape;199;g25769ebadfd_1_54"/>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200" name="Google Shape;200;g25769ebadfd_1_54"/>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201" name="Google Shape;201;g25769ebadfd_1_54"/>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g25769ebadfd_1_63"/>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207" name="Google Shape;207;g25769ebadfd_1_63"/>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208" name="Google Shape;208;g25769ebadfd_1_63"/>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209" name="Google Shape;209;g25769ebadfd_1_63"/>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210" name="Google Shape;210;g25769ebadfd_1_63"/>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211" name="Google Shape;211;g25769ebadfd_1_63"/>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212" name="Google Shape;212;g25769ebadfd_1_63"/>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g25769ebadfd_1_72"/>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218" name="Google Shape;218;g25769ebadfd_1_72"/>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219" name="Google Shape;219;g25769ebadfd_1_72"/>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220" name="Google Shape;220;g25769ebadfd_1_72"/>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221" name="Google Shape;221;g25769ebadfd_1_72"/>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222" name="Google Shape;222;g25769ebadfd_1_72"/>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223" name="Google Shape;223;g25769ebadfd_1_72"/>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g25769ebadfd_1_81"/>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229" name="Google Shape;229;g25769ebadfd_1_81"/>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230" name="Google Shape;230;g25769ebadfd_1_81"/>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231" name="Google Shape;231;g25769ebadfd_1_81"/>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232" name="Google Shape;232;g25769ebadfd_1_81"/>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233" name="Google Shape;233;g25769ebadfd_1_81"/>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234" name="Google Shape;234;g25769ebadfd_1_81"/>
          <p:cNvPicPr preferRelativeResize="0"/>
          <p:nvPr/>
        </p:nvPicPr>
        <p:blipFill>
          <a:blip r:embed="rId6">
            <a:alphaModFix/>
          </a:blip>
          <a:stretch>
            <a:fillRect/>
          </a:stretch>
        </p:blipFill>
        <p:spPr>
          <a:xfrm>
            <a:off x="152400" y="1562100"/>
            <a:ext cx="17983201" cy="6936879"/>
          </a:xfrm>
          <a:prstGeom prst="rect">
            <a:avLst/>
          </a:prstGeom>
          <a:noFill/>
          <a:ln>
            <a:noFill/>
          </a:ln>
        </p:spPr>
      </p:pic>
      <p:pic>
        <p:nvPicPr>
          <p:cNvPr descr="Increíble campaña publicitaria para &quot;Always&quot; (compañía de productos de higiene íntima femenina) elaborada por la agencia creativa &quot;Leo Burnett&quot; de Chicago. Donde el objetivo principal es fomentar la fortaleza de la mujer, apreciar el valor de la frase &quot;Like a Girl&quot; (Como una niña) y dejar de verla como un insulto. " id="235" name="Google Shape;235;g25769ebadfd_1_81" title="#LikeAGirl Always Comercial (subtitulado)">
            <a:hlinkClick r:id="rId7"/>
          </p:cNvPr>
          <p:cNvPicPr preferRelativeResize="0"/>
          <p:nvPr/>
        </p:nvPicPr>
        <p:blipFill>
          <a:blip r:embed="rId8">
            <a:alphaModFix/>
          </a:blip>
          <a:stretch>
            <a:fillRect/>
          </a:stretch>
        </p:blipFill>
        <p:spPr>
          <a:xfrm>
            <a:off x="548075" y="1777160"/>
            <a:ext cx="11315950" cy="6365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g25769ebadfd_1_90"/>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241" name="Google Shape;241;g25769ebadfd_1_90"/>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242" name="Google Shape;242;g25769ebadfd_1_90"/>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243" name="Google Shape;243;g25769ebadfd_1_90"/>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244" name="Google Shape;244;g25769ebadfd_1_90"/>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245" name="Google Shape;245;g25769ebadfd_1_90"/>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246" name="Google Shape;246;g25769ebadfd_1_90"/>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g25769ebadfd_1_99"/>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252" name="Google Shape;252;g25769ebadfd_1_99"/>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253" name="Google Shape;253;g25769ebadfd_1_99"/>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254" name="Google Shape;254;g25769ebadfd_1_99"/>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255" name="Google Shape;255;g25769ebadfd_1_99"/>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256" name="Google Shape;256;g25769ebadfd_1_99"/>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257" name="Google Shape;257;g25769ebadfd_1_99"/>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g25769ebadfd_1_108"/>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263" name="Google Shape;263;g25769ebadfd_1_108"/>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264" name="Google Shape;264;g25769ebadfd_1_108"/>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265" name="Google Shape;265;g25769ebadfd_1_108"/>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266" name="Google Shape;266;g25769ebadfd_1_108"/>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267" name="Google Shape;267;g25769ebadfd_1_108"/>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268" name="Google Shape;268;g25769ebadfd_1_108"/>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g25769ebadfd_1_117"/>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274" name="Google Shape;274;g25769ebadfd_1_117"/>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275" name="Google Shape;275;g25769ebadfd_1_117"/>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276" name="Google Shape;276;g25769ebadfd_1_117"/>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277" name="Google Shape;277;g25769ebadfd_1_117"/>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278" name="Google Shape;278;g25769ebadfd_1_117"/>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279" name="Google Shape;279;g25769ebadfd_1_117"/>
          <p:cNvPicPr preferRelativeResize="0"/>
          <p:nvPr/>
        </p:nvPicPr>
        <p:blipFill>
          <a:blip r:embed="rId6">
            <a:alphaModFix/>
          </a:blip>
          <a:stretch>
            <a:fillRect/>
          </a:stretch>
        </p:blipFill>
        <p:spPr>
          <a:xfrm>
            <a:off x="152400" y="1562100"/>
            <a:ext cx="17983201" cy="6936879"/>
          </a:xfrm>
          <a:prstGeom prst="rect">
            <a:avLst/>
          </a:prstGeom>
          <a:noFill/>
          <a:ln>
            <a:noFill/>
          </a:ln>
        </p:spPr>
      </p:pic>
      <p:pic>
        <p:nvPicPr>
          <p:cNvPr descr="El verano llegó y los nombres están de regreso en cada Coca-Cola. Comparte una Coca-Cola bien helada para ayudar a responder las preguntas más importantes del verano.&#10;&#10;Música: Vacay, por Sunny &amp; Gabe&#10;&#10;“Comparte una Coca-Cola” es una forma divertida y refrescante de conectar con tus amigos y seres queridos. Encuentra tu nombre en las tiendas este verano o personaliza una botella de Coca-Cola y suma la diversión más refrescante a tu verano visitando https://buy.shareacoke.com/.&#10;&#10;SUSCRÍBETE A COCA-COLA EN YOUTUBE: http://cokeurl.com/ytsubscribe&#10;&#10;Sigue a Coca-Cola en FACEBOOK: https://www.facebook.com/CocaColaUnitedStates/&#10;&#10;Sigue a Coca-Cola en TWITTER: http://twitter.com/cocacola&#10;&#10;Sigue a Coca-Cola en INSTAGRAM: http://instagram.com/cocacola&#10;&#10;Sigue a Coca-Cola en GOOGLE+: https://plus.google.com/+Coca-Cola&#10;&#10;Encuentra a Coca-Cola en TUMBLR: http://coca-cola.tumblr.com/&#10;&#10;Encuentra a Coca-Cola en PINTEREST: https://www.pinterest.com/cocacola/" id="280" name="Google Shape;280;g25769ebadfd_1_117" title="Comparte una Coca-Cola: Adivina Mi Nombre | Coca-Cola Verano :30">
            <a:hlinkClick r:id="rId7"/>
          </p:cNvPr>
          <p:cNvPicPr preferRelativeResize="0"/>
          <p:nvPr/>
        </p:nvPicPr>
        <p:blipFill>
          <a:blip r:embed="rId8">
            <a:alphaModFix/>
          </a:blip>
          <a:stretch>
            <a:fillRect/>
          </a:stretch>
        </p:blipFill>
        <p:spPr>
          <a:xfrm>
            <a:off x="504825" y="1918185"/>
            <a:ext cx="11200700" cy="630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g25769ebadfd_1_126"/>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286" name="Google Shape;286;g25769ebadfd_1_126"/>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287" name="Google Shape;287;g25769ebadfd_1_126"/>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288" name="Google Shape;288;g25769ebadfd_1_126"/>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289" name="Google Shape;289;g25769ebadfd_1_126"/>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290" name="Google Shape;290;g25769ebadfd_1_126"/>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291" name="Google Shape;291;g25769ebadfd_1_126"/>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g25769ebadfd_0_0"/>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96" name="Google Shape;96;g25769ebadfd_0_0"/>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97" name="Google Shape;97;g25769ebadfd_0_0"/>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98" name="Google Shape;98;g25769ebadfd_0_0"/>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99" name="Google Shape;99;g25769ebadfd_0_0"/>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100" name="Google Shape;100;g25769ebadfd_0_0"/>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101" name="Google Shape;101;g25769ebadfd_0_0"/>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g25769ebadfd_1_135"/>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297" name="Google Shape;297;g25769ebadfd_1_135"/>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298" name="Google Shape;298;g25769ebadfd_1_135"/>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299" name="Google Shape;299;g25769ebadfd_1_135"/>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300" name="Google Shape;300;g25769ebadfd_1_135"/>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301" name="Google Shape;301;g25769ebadfd_1_135"/>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302" name="Google Shape;302;g25769ebadfd_1_135"/>
          <p:cNvPicPr preferRelativeResize="0"/>
          <p:nvPr/>
        </p:nvPicPr>
        <p:blipFill>
          <a:blip r:embed="rId6">
            <a:alphaModFix/>
          </a:blip>
          <a:stretch>
            <a:fillRect/>
          </a:stretch>
        </p:blipFill>
        <p:spPr>
          <a:xfrm>
            <a:off x="152400" y="1562100"/>
            <a:ext cx="17983201" cy="6936879"/>
          </a:xfrm>
          <a:prstGeom prst="rect">
            <a:avLst/>
          </a:prstGeom>
          <a:noFill/>
          <a:ln>
            <a:noFill/>
          </a:ln>
        </p:spPr>
      </p:pic>
      <p:pic>
        <p:nvPicPr>
          <p:cNvPr descr="The Coca-Cola South Pacific marketing team explains, in their own words, how they built and launched the “Share a Coke” campaign in Australia in 2011. The campaign, which puts consumers’ first names on Coca-Cola cans and bottles, has since rolled out in more than 70 countries worldwide." id="303" name="Google Shape;303;g25769ebadfd_1_135" title="How We Pulled Off Share a Coke">
            <a:hlinkClick r:id="rId7"/>
          </p:cNvPr>
          <p:cNvPicPr preferRelativeResize="0"/>
          <p:nvPr/>
        </p:nvPicPr>
        <p:blipFill>
          <a:blip r:embed="rId8">
            <a:alphaModFix/>
          </a:blip>
          <a:stretch>
            <a:fillRect/>
          </a:stretch>
        </p:blipFill>
        <p:spPr>
          <a:xfrm>
            <a:off x="609600" y="2021961"/>
            <a:ext cx="10900925" cy="6131775"/>
          </a:xfrm>
          <a:prstGeom prst="rect">
            <a:avLst/>
          </a:prstGeom>
          <a:noFill/>
          <a:ln>
            <a:noFill/>
          </a:ln>
        </p:spPr>
      </p:pic>
      <p:sp>
        <p:nvSpPr>
          <p:cNvPr id="304" name="Google Shape;304;g25769ebadfd_1_135">
            <a:hlinkClick r:id="rId9"/>
          </p:cNvPr>
          <p:cNvSpPr/>
          <p:nvPr/>
        </p:nvSpPr>
        <p:spPr>
          <a:xfrm>
            <a:off x="16947025" y="7549650"/>
            <a:ext cx="642900" cy="683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g25769ebadfd_1_144"/>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310" name="Google Shape;310;g25769ebadfd_1_144"/>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311" name="Google Shape;311;g25769ebadfd_1_144"/>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312" name="Google Shape;312;g25769ebadfd_1_144"/>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313" name="Google Shape;313;g25769ebadfd_1_144"/>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314" name="Google Shape;314;g25769ebadfd_1_144"/>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315" name="Google Shape;315;g25769ebadfd_1_144"/>
          <p:cNvPicPr preferRelativeResize="0"/>
          <p:nvPr/>
        </p:nvPicPr>
        <p:blipFill>
          <a:blip r:embed="rId6">
            <a:alphaModFix/>
          </a:blip>
          <a:stretch>
            <a:fillRect/>
          </a:stretch>
        </p:blipFill>
        <p:spPr>
          <a:xfrm>
            <a:off x="152400" y="1562100"/>
            <a:ext cx="17983201" cy="6936879"/>
          </a:xfrm>
          <a:prstGeom prst="rect">
            <a:avLst/>
          </a:prstGeom>
          <a:noFill/>
          <a:ln>
            <a:noFill/>
          </a:ln>
        </p:spPr>
      </p:pic>
      <p:pic>
        <p:nvPicPr>
          <p:cNvPr descr="Cámbiate a Old Spice y huele como si tu foto ilustrase la palabra “virilidad” en el Diccionario; y la palabra “terciopelo”. #huelecomountiotio&#10;&#10;&#10;&#10;Para más movidas viriles:&#10;Suscríbete: http://bit.ly/2YdCTEu" id="316" name="Google Shape;316;g25769ebadfd_1_144" title="Huele como un tío, tío | Old Spice">
            <a:hlinkClick r:id="rId7"/>
          </p:cNvPr>
          <p:cNvPicPr preferRelativeResize="0"/>
          <p:nvPr/>
        </p:nvPicPr>
        <p:blipFill>
          <a:blip r:embed="rId8">
            <a:alphaModFix/>
          </a:blip>
          <a:stretch>
            <a:fillRect/>
          </a:stretch>
        </p:blipFill>
        <p:spPr>
          <a:xfrm>
            <a:off x="685800" y="1945761"/>
            <a:ext cx="10994600" cy="618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g25769ebadfd_1_153"/>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322" name="Google Shape;322;g25769ebadfd_1_153"/>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323" name="Google Shape;323;g25769ebadfd_1_153"/>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324" name="Google Shape;324;g25769ebadfd_1_153"/>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325" name="Google Shape;325;g25769ebadfd_1_153"/>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326" name="Google Shape;326;g25769ebadfd_1_153"/>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327" name="Google Shape;327;g25769ebadfd_1_153"/>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g25769ebadfd_1_162"/>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333" name="Google Shape;333;g25769ebadfd_1_162"/>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334" name="Google Shape;334;g25769ebadfd_1_162"/>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335" name="Google Shape;335;g25769ebadfd_1_162"/>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336" name="Google Shape;336;g25769ebadfd_1_162"/>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337" name="Google Shape;337;g25769ebadfd_1_162"/>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338" name="Google Shape;338;g25769ebadfd_1_162"/>
          <p:cNvPicPr preferRelativeResize="0"/>
          <p:nvPr/>
        </p:nvPicPr>
        <p:blipFill>
          <a:blip r:embed="rId6">
            <a:alphaModFix/>
          </a:blip>
          <a:stretch>
            <a:fillRect/>
          </a:stretch>
        </p:blipFill>
        <p:spPr>
          <a:xfrm>
            <a:off x="152400" y="1562100"/>
            <a:ext cx="17983201" cy="6936879"/>
          </a:xfrm>
          <a:prstGeom prst="rect">
            <a:avLst/>
          </a:prstGeom>
          <a:noFill/>
          <a:ln>
            <a:noFill/>
          </a:ln>
        </p:spPr>
      </p:pic>
      <p:pic>
        <p:nvPicPr>
          <p:cNvPr descr="¿Quieres Aprender sobre Modelos de Negocio y Emprendimiento? &#10;Hazlo GRATIS aquí👉 https://emprendeaprendiendo.com/" id="339" name="Google Shape;339;g25769ebadfd_1_162" title="😲 Un Anuncio Salvó esta Empresa del Fracaso | Caso Old Spice">
            <a:hlinkClick r:id="rId7"/>
          </p:cNvPr>
          <p:cNvPicPr preferRelativeResize="0"/>
          <p:nvPr/>
        </p:nvPicPr>
        <p:blipFill>
          <a:blip r:embed="rId8">
            <a:alphaModFix/>
          </a:blip>
          <a:stretch>
            <a:fillRect/>
          </a:stretch>
        </p:blipFill>
        <p:spPr>
          <a:xfrm>
            <a:off x="2904300" y="1669035"/>
            <a:ext cx="11564700" cy="6505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g25769ebadfd_1_171"/>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345" name="Google Shape;345;g25769ebadfd_1_171"/>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346" name="Google Shape;346;g25769ebadfd_1_171"/>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347" name="Google Shape;347;g25769ebadfd_1_171"/>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348" name="Google Shape;348;g25769ebadfd_1_171"/>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349" name="Google Shape;349;g25769ebadfd_1_171"/>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350" name="Google Shape;350;g25769ebadfd_1_171"/>
          <p:cNvPicPr preferRelativeResize="0"/>
          <p:nvPr/>
        </p:nvPicPr>
        <p:blipFill>
          <a:blip r:embed="rId6">
            <a:alphaModFix/>
          </a:blip>
          <a:stretch>
            <a:fillRect/>
          </a:stretch>
        </p:blipFill>
        <p:spPr>
          <a:xfrm>
            <a:off x="152400" y="1562100"/>
            <a:ext cx="17983201" cy="6936879"/>
          </a:xfrm>
          <a:prstGeom prst="rect">
            <a:avLst/>
          </a:prstGeom>
          <a:noFill/>
          <a:ln>
            <a:noFill/>
          </a:ln>
        </p:spPr>
      </p:pic>
      <p:sp>
        <p:nvSpPr>
          <p:cNvPr id="351" name="Google Shape;351;g25769ebadfd_1_171">
            <a:hlinkClick r:id="rId7"/>
          </p:cNvPr>
          <p:cNvSpPr/>
          <p:nvPr/>
        </p:nvSpPr>
        <p:spPr>
          <a:xfrm>
            <a:off x="13180200" y="6047800"/>
            <a:ext cx="642900" cy="683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g25769ebadfd_1_180"/>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357" name="Google Shape;357;g25769ebadfd_1_180"/>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358" name="Google Shape;358;g25769ebadfd_1_180"/>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359" name="Google Shape;359;g25769ebadfd_1_180"/>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360" name="Google Shape;360;g25769ebadfd_1_180"/>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361" name="Google Shape;361;g25769ebadfd_1_180"/>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362" name="Google Shape;362;g25769ebadfd_1_180"/>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g25769ebadfd_1_189"/>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368" name="Google Shape;368;g25769ebadfd_1_189"/>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369" name="Google Shape;369;g25769ebadfd_1_189"/>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370" name="Google Shape;370;g25769ebadfd_1_189"/>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371" name="Google Shape;371;g25769ebadfd_1_189"/>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372" name="Google Shape;372;g25769ebadfd_1_189"/>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373" name="Google Shape;373;g25769ebadfd_1_189"/>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g25769ebadfd_1_198"/>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379" name="Google Shape;379;g25769ebadfd_1_198"/>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380" name="Google Shape;380;g25769ebadfd_1_198"/>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381" name="Google Shape;381;g25769ebadfd_1_198"/>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382" name="Google Shape;382;g25769ebadfd_1_198"/>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383" name="Google Shape;383;g25769ebadfd_1_198"/>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384" name="Google Shape;384;g25769ebadfd_1_198"/>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g25769ebadfd_1_207"/>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390" name="Google Shape;390;g25769ebadfd_1_207"/>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391" name="Google Shape;391;g25769ebadfd_1_207"/>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392" name="Google Shape;392;g25769ebadfd_1_207"/>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393" name="Google Shape;393;g25769ebadfd_1_207"/>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394" name="Google Shape;394;g25769ebadfd_1_207"/>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395" name="Google Shape;395;g25769ebadfd_1_207"/>
          <p:cNvPicPr preferRelativeResize="0"/>
          <p:nvPr/>
        </p:nvPicPr>
        <p:blipFill>
          <a:blip r:embed="rId6">
            <a:alphaModFix/>
          </a:blip>
          <a:stretch>
            <a:fillRect/>
          </a:stretch>
        </p:blipFill>
        <p:spPr>
          <a:xfrm>
            <a:off x="152400" y="1562100"/>
            <a:ext cx="17983201" cy="6936879"/>
          </a:xfrm>
          <a:prstGeom prst="rect">
            <a:avLst/>
          </a:prstGeom>
          <a:noFill/>
          <a:ln>
            <a:noFill/>
          </a:ln>
        </p:spPr>
      </p:pic>
      <p:sp>
        <p:nvSpPr>
          <p:cNvPr id="396" name="Google Shape;396;g25769ebadfd_1_207">
            <a:hlinkClick r:id="rId7"/>
          </p:cNvPr>
          <p:cNvSpPr/>
          <p:nvPr/>
        </p:nvSpPr>
        <p:spPr>
          <a:xfrm>
            <a:off x="3180275" y="6606000"/>
            <a:ext cx="642900" cy="683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g25769ebadfd_1_216"/>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402" name="Google Shape;402;g25769ebadfd_1_216"/>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403" name="Google Shape;403;g25769ebadfd_1_216"/>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404" name="Google Shape;404;g25769ebadfd_1_216"/>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405" name="Google Shape;405;g25769ebadfd_1_216"/>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406" name="Google Shape;406;g25769ebadfd_1_216"/>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407" name="Google Shape;407;g25769ebadfd_1_216"/>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g25769ebadfd_0_9"/>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107" name="Google Shape;107;g25769ebadfd_0_9"/>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108" name="Google Shape;108;g25769ebadfd_0_9"/>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109" name="Google Shape;109;g25769ebadfd_0_9"/>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110" name="Google Shape;110;g25769ebadfd_0_9"/>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111" name="Google Shape;111;g25769ebadfd_0_9"/>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112" name="Google Shape;112;g25769ebadfd_0_9"/>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g25769ebadfd_1_225"/>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413" name="Google Shape;413;g25769ebadfd_1_225"/>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414" name="Google Shape;414;g25769ebadfd_1_225"/>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415" name="Google Shape;415;g25769ebadfd_1_225"/>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416" name="Google Shape;416;g25769ebadfd_1_225"/>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417" name="Google Shape;417;g25769ebadfd_1_225"/>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418" name="Google Shape;418;g25769ebadfd_1_225"/>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g25769ebadfd_1_234"/>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424" name="Google Shape;424;g25769ebadfd_1_234"/>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425" name="Google Shape;425;g25769ebadfd_1_234"/>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426" name="Google Shape;426;g25769ebadfd_1_234"/>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427" name="Google Shape;427;g25769ebadfd_1_234"/>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428" name="Google Shape;428;g25769ebadfd_1_234"/>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429" name="Google Shape;429;g25769ebadfd_1_234"/>
          <p:cNvPicPr preferRelativeResize="0"/>
          <p:nvPr/>
        </p:nvPicPr>
        <p:blipFill>
          <a:blip r:embed="rId6">
            <a:alphaModFix/>
          </a:blip>
          <a:stretch>
            <a:fillRect/>
          </a:stretch>
        </p:blipFill>
        <p:spPr>
          <a:xfrm>
            <a:off x="152400" y="1562100"/>
            <a:ext cx="17983201" cy="6936879"/>
          </a:xfrm>
          <a:prstGeom prst="rect">
            <a:avLst/>
          </a:prstGeom>
          <a:noFill/>
          <a:ln>
            <a:noFill/>
          </a:ln>
        </p:spPr>
      </p:pic>
      <p:sp>
        <p:nvSpPr>
          <p:cNvPr id="430" name="Google Shape;430;g25769ebadfd_1_234">
            <a:hlinkClick r:id="rId7"/>
          </p:cNvPr>
          <p:cNvSpPr/>
          <p:nvPr/>
        </p:nvSpPr>
        <p:spPr>
          <a:xfrm>
            <a:off x="4137200" y="3735200"/>
            <a:ext cx="642900" cy="683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25769ebadfd_1_234">
            <a:hlinkClick r:id="rId8"/>
          </p:cNvPr>
          <p:cNvSpPr/>
          <p:nvPr/>
        </p:nvSpPr>
        <p:spPr>
          <a:xfrm>
            <a:off x="4137200" y="5673875"/>
            <a:ext cx="642900" cy="683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g25769ebadfd_1_243"/>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437" name="Google Shape;437;g25769ebadfd_1_243"/>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438" name="Google Shape;438;g25769ebadfd_1_243"/>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439" name="Google Shape;439;g25769ebadfd_1_243"/>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440" name="Google Shape;440;g25769ebadfd_1_243"/>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441" name="Google Shape;441;g25769ebadfd_1_243"/>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442" name="Google Shape;442;g25769ebadfd_1_243"/>
          <p:cNvPicPr preferRelativeResize="0"/>
          <p:nvPr/>
        </p:nvPicPr>
        <p:blipFill>
          <a:blip r:embed="rId6">
            <a:alphaModFix/>
          </a:blip>
          <a:stretch>
            <a:fillRect/>
          </a:stretch>
        </p:blipFill>
        <p:spPr>
          <a:xfrm>
            <a:off x="152400" y="1562100"/>
            <a:ext cx="17983201" cy="6936879"/>
          </a:xfrm>
          <a:prstGeom prst="rect">
            <a:avLst/>
          </a:prstGeom>
          <a:noFill/>
          <a:ln>
            <a:noFill/>
          </a:ln>
        </p:spPr>
      </p:pic>
      <p:sp>
        <p:nvSpPr>
          <p:cNvPr id="443" name="Google Shape;443;g25769ebadfd_1_243">
            <a:hlinkClick r:id="rId7"/>
          </p:cNvPr>
          <p:cNvSpPr/>
          <p:nvPr/>
        </p:nvSpPr>
        <p:spPr>
          <a:xfrm>
            <a:off x="2956975" y="5817425"/>
            <a:ext cx="642900" cy="683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g25769ebadfd_1_252"/>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449" name="Google Shape;449;g25769ebadfd_1_252"/>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450" name="Google Shape;450;g25769ebadfd_1_252"/>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451" name="Google Shape;451;g25769ebadfd_1_252"/>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452" name="Google Shape;452;g25769ebadfd_1_252"/>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453" name="Google Shape;453;g25769ebadfd_1_252"/>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454" name="Google Shape;454;g25769ebadfd_1_252"/>
          <p:cNvPicPr preferRelativeResize="0"/>
          <p:nvPr/>
        </p:nvPicPr>
        <p:blipFill>
          <a:blip r:embed="rId6">
            <a:alphaModFix/>
          </a:blip>
          <a:stretch>
            <a:fillRect/>
          </a:stretch>
        </p:blipFill>
        <p:spPr>
          <a:xfrm>
            <a:off x="152400" y="1562100"/>
            <a:ext cx="17983201" cy="6936879"/>
          </a:xfrm>
          <a:prstGeom prst="rect">
            <a:avLst/>
          </a:prstGeom>
          <a:noFill/>
          <a:ln>
            <a:noFill/>
          </a:ln>
        </p:spPr>
      </p:pic>
      <p:sp>
        <p:nvSpPr>
          <p:cNvPr id="455" name="Google Shape;455;g25769ebadfd_1_252">
            <a:hlinkClick r:id="rId7"/>
          </p:cNvPr>
          <p:cNvSpPr/>
          <p:nvPr/>
        </p:nvSpPr>
        <p:spPr>
          <a:xfrm>
            <a:off x="2956975" y="4988075"/>
            <a:ext cx="642900" cy="683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25769ebadfd_1_252">
            <a:hlinkClick r:id="rId8"/>
          </p:cNvPr>
          <p:cNvSpPr/>
          <p:nvPr/>
        </p:nvSpPr>
        <p:spPr>
          <a:xfrm>
            <a:off x="3033175" y="7124913"/>
            <a:ext cx="642900" cy="683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g25769ebadfd_1_261"/>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462" name="Google Shape;462;g25769ebadfd_1_261"/>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463" name="Google Shape;463;g25769ebadfd_1_261"/>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464" name="Google Shape;464;g25769ebadfd_1_261"/>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465" name="Google Shape;465;g25769ebadfd_1_261"/>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466" name="Google Shape;466;g25769ebadfd_1_261"/>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467" name="Google Shape;467;g25769ebadfd_1_261"/>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g25769ebadfd_1_270"/>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473" name="Google Shape;473;g25769ebadfd_1_270"/>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474" name="Google Shape;474;g25769ebadfd_1_270"/>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475" name="Google Shape;475;g25769ebadfd_1_270"/>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476" name="Google Shape;476;g25769ebadfd_1_270"/>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477" name="Google Shape;477;g25769ebadfd_1_270"/>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478" name="Google Shape;478;g25769ebadfd_1_270"/>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g25769ebadfd_1_279"/>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484" name="Google Shape;484;g25769ebadfd_1_279"/>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485" name="Google Shape;485;g25769ebadfd_1_279"/>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486" name="Google Shape;486;g25769ebadfd_1_279"/>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487" name="Google Shape;487;g25769ebadfd_1_279"/>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488" name="Google Shape;488;g25769ebadfd_1_279"/>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489" name="Google Shape;489;g25769ebadfd_1_279"/>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g25769ebadfd_1_288"/>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495" name="Google Shape;495;g25769ebadfd_1_288"/>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496" name="Google Shape;496;g25769ebadfd_1_288"/>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497" name="Google Shape;497;g25769ebadfd_1_288"/>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498" name="Google Shape;498;g25769ebadfd_1_288"/>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499" name="Google Shape;499;g25769ebadfd_1_288"/>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500" name="Google Shape;500;g25769ebadfd_1_288"/>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g25769ebadfd_1_297"/>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506" name="Google Shape;506;g25769ebadfd_1_297"/>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507" name="Google Shape;507;g25769ebadfd_1_297"/>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508" name="Google Shape;508;g25769ebadfd_1_297"/>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509" name="Google Shape;509;g25769ebadfd_1_297"/>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510" name="Google Shape;510;g25769ebadfd_1_297"/>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511" name="Google Shape;511;g25769ebadfd_1_297"/>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g25769ebadfd_1_306"/>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517" name="Google Shape;517;g25769ebadfd_1_306"/>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518" name="Google Shape;518;g25769ebadfd_1_306"/>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519" name="Google Shape;519;g25769ebadfd_1_306"/>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520" name="Google Shape;520;g25769ebadfd_1_306"/>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521" name="Google Shape;521;g25769ebadfd_1_306"/>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522" name="Google Shape;522;g25769ebadfd_1_306"/>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g25769ebadfd_0_18"/>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118" name="Google Shape;118;g25769ebadfd_0_18"/>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119" name="Google Shape;119;g25769ebadfd_0_18"/>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120" name="Google Shape;120;g25769ebadfd_0_18"/>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121" name="Google Shape;121;g25769ebadfd_0_18"/>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122" name="Google Shape;122;g25769ebadfd_0_18"/>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123" name="Google Shape;123;g25769ebadfd_0_18"/>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g25769ebadfd_1_315"/>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528" name="Google Shape;528;g25769ebadfd_1_315"/>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529" name="Google Shape;529;g25769ebadfd_1_315"/>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530" name="Google Shape;530;g25769ebadfd_1_315"/>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531" name="Google Shape;531;g25769ebadfd_1_315"/>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532" name="Google Shape;532;g25769ebadfd_1_315"/>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533" name="Google Shape;533;g25769ebadfd_1_315"/>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g25769ebadfd_1_324"/>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539" name="Google Shape;539;g25769ebadfd_1_324"/>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540" name="Google Shape;540;g25769ebadfd_1_324"/>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541" name="Google Shape;541;g25769ebadfd_1_324"/>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542" name="Google Shape;542;g25769ebadfd_1_324"/>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543" name="Google Shape;543;g25769ebadfd_1_324"/>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544" name="Google Shape;544;g25769ebadfd_1_324"/>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g25769ebadfd_1_333"/>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550" name="Google Shape;550;g25769ebadfd_1_333"/>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551" name="Google Shape;551;g25769ebadfd_1_333"/>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552" name="Google Shape;552;g25769ebadfd_1_333"/>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553" name="Google Shape;553;g25769ebadfd_1_333"/>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554" name="Google Shape;554;g25769ebadfd_1_333"/>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555" name="Google Shape;555;g25769ebadfd_1_333"/>
          <p:cNvPicPr preferRelativeResize="0"/>
          <p:nvPr/>
        </p:nvPicPr>
        <p:blipFill>
          <a:blip r:embed="rId6">
            <a:alphaModFix/>
          </a:blip>
          <a:stretch>
            <a:fillRect/>
          </a:stretch>
        </p:blipFill>
        <p:spPr>
          <a:xfrm>
            <a:off x="152400" y="1562100"/>
            <a:ext cx="17983201" cy="6936879"/>
          </a:xfrm>
          <a:prstGeom prst="rect">
            <a:avLst/>
          </a:prstGeom>
          <a:noFill/>
          <a:ln>
            <a:noFill/>
          </a:ln>
        </p:spPr>
      </p:pic>
      <p:sp>
        <p:nvSpPr>
          <p:cNvPr id="556" name="Google Shape;556;g25769ebadfd_1_333">
            <a:hlinkClick r:id="rId7"/>
          </p:cNvPr>
          <p:cNvSpPr/>
          <p:nvPr/>
        </p:nvSpPr>
        <p:spPr>
          <a:xfrm>
            <a:off x="15852075" y="2506663"/>
            <a:ext cx="642900" cy="683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g25769ebadfd_1_342"/>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562" name="Google Shape;562;g25769ebadfd_1_342"/>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563" name="Google Shape;563;g25769ebadfd_1_342"/>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564" name="Google Shape;564;g25769ebadfd_1_342"/>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565" name="Google Shape;565;g25769ebadfd_1_342"/>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566" name="Google Shape;566;g25769ebadfd_1_342"/>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567" name="Google Shape;567;g25769ebadfd_1_342"/>
          <p:cNvPicPr preferRelativeResize="0"/>
          <p:nvPr/>
        </p:nvPicPr>
        <p:blipFill>
          <a:blip r:embed="rId6">
            <a:alphaModFix/>
          </a:blip>
          <a:stretch>
            <a:fillRect/>
          </a:stretch>
        </p:blipFill>
        <p:spPr>
          <a:xfrm>
            <a:off x="152400" y="1562100"/>
            <a:ext cx="17983201" cy="6936879"/>
          </a:xfrm>
          <a:prstGeom prst="rect">
            <a:avLst/>
          </a:prstGeom>
          <a:noFill/>
          <a:ln>
            <a:noFill/>
          </a:ln>
        </p:spPr>
      </p:pic>
      <p:pic>
        <p:nvPicPr>
          <p:cNvPr descr="🚀El remarketing es una herramienta muy poderosa que aumenta la tasa de conversión de tu sitio web y ayuda a adquirir nuevos clientes. Por eso es muy importante hacerlo bien.&#10;&#10;Crear campañas de remarketing es muy fácil y muy intuitivo, pero muchas veces no tenemos en cuenta factores imprescindibles que hacen que estas se conviertan en un éxito.  &#10;&#10;Izabela Hogea, PPC Account Manager,  comparte en el vídeo que errores debes evitar para sacar el máximo rendimiento en tus campañas de Google Ads.&#10;&#10;Índice&#10;00:00 Beneficios de remarketing&#10;00:55  1º Error: El tamaño de la audiencia es muy pequeño&#10;01:43 2º Error: No se tiene en cuenta el cross-selling&#10;02:44 3º Error: No hay exclusiones de usuarios&#10;03:25 4º Error: Se olvida la fidelización&#10;03:54 5º Error: Anuncios y segmentación inadecuada&#10;04:44 6º Error: La frecuencia muy alta&#10;05:27 7º Error: No se utilizan todos los canales disponibles&#10;05:57 8º Error: Usar solo el remarketing basado en cookies de terceros&#10;06:31 9º El error no está en las campañas&#10;&#10;👀👇¿Quieres saber más sobre el tema?&#10;&#10;📝POST Errores que hay que evitar al hacer remarketing:&#10;👉https://www.vivaconversion.es/blog/publicidad-digital/errores-campanas-remarketing&#10;&#10;🎥Playlist VÍDEOS DE PPC &#10;👉https://youtube.com/playlist?list=PLdJIzY4mAIxveMFhFjNieKwhm9ULIrIG6&#10; &#10;¿Tienes dudas o quieres hablar con el equipo de VIVA! Conversión?&#10;📩 CONTÁCTANOS aquí: https://www.vivaconversion.es/contacto/&#10;&#10;#googleads #google #PublicidadDigital #MarketingDigital #vivaconversion" id="568" name="Google Shape;568;g25769ebadfd_1_342" title="REMARKETING en Google Ads- Qué tener en cuenta en las campañas para aumentar las conversiones">
            <a:hlinkClick r:id="rId7"/>
          </p:cNvPr>
          <p:cNvPicPr preferRelativeResize="0"/>
          <p:nvPr/>
        </p:nvPicPr>
        <p:blipFill>
          <a:blip r:embed="rId8">
            <a:alphaModFix/>
          </a:blip>
          <a:stretch>
            <a:fillRect/>
          </a:stretch>
        </p:blipFill>
        <p:spPr>
          <a:xfrm>
            <a:off x="6319800" y="2901241"/>
            <a:ext cx="7604899" cy="42777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g25769ebadfd_1_351"/>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574" name="Google Shape;574;g25769ebadfd_1_351"/>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575" name="Google Shape;575;g25769ebadfd_1_351"/>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576" name="Google Shape;576;g25769ebadfd_1_351"/>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577" name="Google Shape;577;g25769ebadfd_1_351"/>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578" name="Google Shape;578;g25769ebadfd_1_351"/>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579" name="Google Shape;579;g25769ebadfd_1_351"/>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g25769ebadfd_1_360"/>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585" name="Google Shape;585;g25769ebadfd_1_360"/>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586" name="Google Shape;586;g25769ebadfd_1_360"/>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587" name="Google Shape;587;g25769ebadfd_1_360"/>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588" name="Google Shape;588;g25769ebadfd_1_360"/>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589" name="Google Shape;589;g25769ebadfd_1_360"/>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590" name="Google Shape;590;g25769ebadfd_1_360"/>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g25769ebadfd_1_369"/>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596" name="Google Shape;596;g25769ebadfd_1_369"/>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597" name="Google Shape;597;g25769ebadfd_1_369"/>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598" name="Google Shape;598;g25769ebadfd_1_369"/>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599" name="Google Shape;599;g25769ebadfd_1_369"/>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600" name="Google Shape;600;g25769ebadfd_1_369"/>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601" name="Google Shape;601;g25769ebadfd_1_369"/>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g25769ebadfd_1_378"/>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607" name="Google Shape;607;g25769ebadfd_1_378"/>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608" name="Google Shape;608;g25769ebadfd_1_378"/>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609" name="Google Shape;609;g25769ebadfd_1_378"/>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610" name="Google Shape;610;g25769ebadfd_1_378"/>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611" name="Google Shape;611;g25769ebadfd_1_378"/>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612" name="Google Shape;612;g25769ebadfd_1_378"/>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g25769ebadfd_1_387"/>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618" name="Google Shape;618;g25769ebadfd_1_387"/>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619" name="Google Shape;619;g25769ebadfd_1_387"/>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620" name="Google Shape;620;g25769ebadfd_1_387"/>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621" name="Google Shape;621;g25769ebadfd_1_387"/>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622" name="Google Shape;622;g25769ebadfd_1_387"/>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623" name="Google Shape;623;g25769ebadfd_1_387"/>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g25769ebadfd_1_396"/>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629" name="Google Shape;629;g25769ebadfd_1_396"/>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630" name="Google Shape;630;g25769ebadfd_1_396"/>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631" name="Google Shape;631;g25769ebadfd_1_396"/>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632" name="Google Shape;632;g25769ebadfd_1_396"/>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633" name="Google Shape;633;g25769ebadfd_1_396"/>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634" name="Google Shape;634;g25769ebadfd_1_396"/>
          <p:cNvPicPr preferRelativeResize="0"/>
          <p:nvPr/>
        </p:nvPicPr>
        <p:blipFill>
          <a:blip r:embed="rId6">
            <a:alphaModFix/>
          </a:blip>
          <a:stretch>
            <a:fillRect/>
          </a:stretch>
        </p:blipFill>
        <p:spPr>
          <a:xfrm>
            <a:off x="152400" y="1562100"/>
            <a:ext cx="17983201" cy="6936879"/>
          </a:xfrm>
          <a:prstGeom prst="rect">
            <a:avLst/>
          </a:prstGeom>
          <a:noFill/>
          <a:ln>
            <a:noFill/>
          </a:ln>
        </p:spPr>
      </p:pic>
      <p:pic>
        <p:nvPicPr>
          <p:cNvPr descr="𝗧𝗿𝗮𝗯𝗮𝗷𝗮𝗿 el conocimiento de 𝗺𝗮𝗿𝗰𝗮 ayuda a 𝗱𝗶𝘀𝘁𝗶𝗻𝗴𝘂𝗶𝗿𝘀𝗲 𝗱𝗲 𝗹𝗮 𝗳𝘂𝗲𝗿𝘁𝗲 𝗰𝗼𝗺𝗽𝗲𝘁𝗲𝗻𝗰𝗶𝗮.&#10;&#10;Hoy en día, si queremos que un negocio destaque entre el resto, no es suficiente con promocionar sus productos, también hay que trabajar estrategias de marca que nos permita crear vínculos con el usuario para aumentar la tasa de conversión.&#10;&#10;En este vídeo Clara Montalva Sanjuan (PPC Account Manager de VIVA! Conversion) 𝗺𝘂𝗲𝘀𝘁𝗿𝗮 𝗲𝗹 𝗽𝗮𝘀𝗼 𝗮 𝗽𝗮𝘀𝗼 𝗽𝗮𝗿𝗮 𝗵𝗮𝗰𝗲𝗿 𝘂𝗻𝗮 𝗰𝗮𝗺𝗽𝗮𝗻̃𝗮 𝗱𝗲 𝗯𝗿𝗮𝗻𝗱𝗶𝗻𝗴 𝗲𝗻 𝗟𝗶𝗻𝗸𝗲𝗱𝗜𝗻.&#10;&#10;¡Esperamos que os resulte útil!&#10;&#10;Índice&#10;🔵00:00 Intro&#10;🔵00:19 Bussiness Manager&#10;🔵00:55 Configurar campaña&#10;🔵03:10 Formato de anuncio&#10;🔵05:02 Conversiones&#10;🔵05:27 Previsión de resultados&#10;🔵06:03 Crear anuncio&#10;🔵08:11 Tips&#10;🔵09:18 Por qué es importante hacer campañas de marca.&#10;&#10;💡Te puede interesar este artículo de Clara sobre Campañas de Branding, qué son y por qué deberías implementarlas: https://www.vivaconversion.es/blog/publicidad-digital/campanas-de-branding&#10;&#10;📝Actualízate con lo último en Performance Marketing en nuestro BLOG:&#10;https://www.vivaconversion.es/blog/&#10; &#10;¿Tienes dudas o quieres hablar con el equipo de VIVA! Conversion?&#10;📩 CONTÁCTANOS aquí: https://www.vivaconversion.es/contacto/&#10;&#10; #branding #publicidaddigital #linkedIn" id="635" name="Google Shape;635;g25769ebadfd_1_396" title="Campañas de BRANDING en LINKEDIN: Cómo hacerlas para distinguirse de la competencia">
            <a:hlinkClick r:id="rId7"/>
          </p:cNvPr>
          <p:cNvPicPr preferRelativeResize="0"/>
          <p:nvPr/>
        </p:nvPicPr>
        <p:blipFill>
          <a:blip r:embed="rId8">
            <a:alphaModFix/>
          </a:blip>
          <a:stretch>
            <a:fillRect/>
          </a:stretch>
        </p:blipFill>
        <p:spPr>
          <a:xfrm>
            <a:off x="6298200" y="2555366"/>
            <a:ext cx="7895675" cy="4441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g25769ebadfd_1_0"/>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129" name="Google Shape;129;g25769ebadfd_1_0"/>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130" name="Google Shape;130;g25769ebadfd_1_0"/>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131" name="Google Shape;131;g25769ebadfd_1_0"/>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132" name="Google Shape;132;g25769ebadfd_1_0"/>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133" name="Google Shape;133;g25769ebadfd_1_0"/>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134" name="Google Shape;134;g25769ebadfd_1_0"/>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g25769ebadfd_1_405"/>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641" name="Google Shape;641;g25769ebadfd_1_405"/>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642" name="Google Shape;642;g25769ebadfd_1_405"/>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643" name="Google Shape;643;g25769ebadfd_1_405"/>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644" name="Google Shape;644;g25769ebadfd_1_405"/>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645" name="Google Shape;645;g25769ebadfd_1_405"/>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646" name="Google Shape;646;g25769ebadfd_1_405"/>
          <p:cNvPicPr preferRelativeResize="0"/>
          <p:nvPr/>
        </p:nvPicPr>
        <p:blipFill>
          <a:blip r:embed="rId6">
            <a:alphaModFix/>
          </a:blip>
          <a:stretch>
            <a:fillRect/>
          </a:stretch>
        </p:blipFill>
        <p:spPr>
          <a:xfrm>
            <a:off x="152400" y="1562100"/>
            <a:ext cx="17983201" cy="6936879"/>
          </a:xfrm>
          <a:prstGeom prst="rect">
            <a:avLst/>
          </a:prstGeom>
          <a:noFill/>
          <a:ln>
            <a:noFill/>
          </a:ln>
        </p:spPr>
      </p:pic>
      <p:sp>
        <p:nvSpPr>
          <p:cNvPr id="647" name="Google Shape;647;g25769ebadfd_1_405">
            <a:hlinkClick r:id="rId7"/>
          </p:cNvPr>
          <p:cNvSpPr/>
          <p:nvPr/>
        </p:nvSpPr>
        <p:spPr>
          <a:xfrm>
            <a:off x="14273125" y="1900613"/>
            <a:ext cx="642900" cy="683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id="652" name="Google Shape;652;g25769ebadfd_1_414"/>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653" name="Google Shape;653;g25769ebadfd_1_414"/>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654" name="Google Shape;654;g25769ebadfd_1_414"/>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655" name="Google Shape;655;g25769ebadfd_1_414"/>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656" name="Google Shape;656;g25769ebadfd_1_414"/>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657" name="Google Shape;657;g25769ebadfd_1_414"/>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658" name="Google Shape;658;g25769ebadfd_1_414"/>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g25769ebadfd_1_423"/>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664" name="Google Shape;664;g25769ebadfd_1_423"/>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665" name="Google Shape;665;g25769ebadfd_1_423"/>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666" name="Google Shape;666;g25769ebadfd_1_423"/>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667" name="Google Shape;667;g25769ebadfd_1_423"/>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668" name="Google Shape;668;g25769ebadfd_1_423"/>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669" name="Google Shape;669;g25769ebadfd_1_423"/>
          <p:cNvPicPr preferRelativeResize="0"/>
          <p:nvPr/>
        </p:nvPicPr>
        <p:blipFill>
          <a:blip r:embed="rId6">
            <a:alphaModFix/>
          </a:blip>
          <a:stretch>
            <a:fillRect/>
          </a:stretch>
        </p:blipFill>
        <p:spPr>
          <a:xfrm>
            <a:off x="152400" y="1562100"/>
            <a:ext cx="17983201" cy="6936879"/>
          </a:xfrm>
          <a:prstGeom prst="rect">
            <a:avLst/>
          </a:prstGeom>
          <a:noFill/>
          <a:ln>
            <a:noFill/>
          </a:ln>
        </p:spPr>
      </p:pic>
      <p:sp>
        <p:nvSpPr>
          <p:cNvPr id="670" name="Google Shape;670;g25769ebadfd_1_423">
            <a:hlinkClick r:id="rId7"/>
          </p:cNvPr>
          <p:cNvSpPr/>
          <p:nvPr/>
        </p:nvSpPr>
        <p:spPr>
          <a:xfrm>
            <a:off x="7447000" y="4292938"/>
            <a:ext cx="642900" cy="683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25769ebadfd_1_423">
            <a:hlinkClick r:id="rId8"/>
          </p:cNvPr>
          <p:cNvSpPr/>
          <p:nvPr/>
        </p:nvSpPr>
        <p:spPr>
          <a:xfrm>
            <a:off x="11283575" y="4292938"/>
            <a:ext cx="642900" cy="683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25769ebadfd_1_423">
            <a:hlinkClick r:id="rId9"/>
          </p:cNvPr>
          <p:cNvSpPr/>
          <p:nvPr/>
        </p:nvSpPr>
        <p:spPr>
          <a:xfrm>
            <a:off x="7447000" y="7643963"/>
            <a:ext cx="642900" cy="683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g25769ebadfd_1_423">
            <a:hlinkClick r:id="rId10"/>
          </p:cNvPr>
          <p:cNvSpPr/>
          <p:nvPr/>
        </p:nvSpPr>
        <p:spPr>
          <a:xfrm>
            <a:off x="11283575" y="7643963"/>
            <a:ext cx="642900" cy="683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g25769ebadfd_1_432"/>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679" name="Google Shape;679;g25769ebadfd_1_432"/>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680" name="Google Shape;680;g25769ebadfd_1_432"/>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681" name="Google Shape;681;g25769ebadfd_1_432"/>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682" name="Google Shape;682;g25769ebadfd_1_432"/>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683" name="Google Shape;683;g25769ebadfd_1_432"/>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684" name="Google Shape;684;g25769ebadfd_1_432"/>
          <p:cNvPicPr preferRelativeResize="0"/>
          <p:nvPr/>
        </p:nvPicPr>
        <p:blipFill>
          <a:blip r:embed="rId6">
            <a:alphaModFix/>
          </a:blip>
          <a:stretch>
            <a:fillRect/>
          </a:stretch>
        </p:blipFill>
        <p:spPr>
          <a:xfrm>
            <a:off x="152400" y="1562100"/>
            <a:ext cx="17983201" cy="6936879"/>
          </a:xfrm>
          <a:prstGeom prst="rect">
            <a:avLst/>
          </a:prstGeom>
          <a:noFill/>
          <a:ln>
            <a:noFill/>
          </a:ln>
        </p:spPr>
      </p:pic>
      <p:sp>
        <p:nvSpPr>
          <p:cNvPr id="685" name="Google Shape;685;g25769ebadfd_1_432">
            <a:hlinkClick r:id="rId7"/>
          </p:cNvPr>
          <p:cNvSpPr/>
          <p:nvPr/>
        </p:nvSpPr>
        <p:spPr>
          <a:xfrm>
            <a:off x="6362475" y="2060113"/>
            <a:ext cx="642900" cy="683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g25769ebadfd_1_441"/>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691" name="Google Shape;691;g25769ebadfd_1_441"/>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692" name="Google Shape;692;g25769ebadfd_1_441"/>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693" name="Google Shape;693;g25769ebadfd_1_441"/>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694" name="Google Shape;694;g25769ebadfd_1_441"/>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695" name="Google Shape;695;g25769ebadfd_1_441"/>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696" name="Google Shape;696;g25769ebadfd_1_441"/>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g25769ebadfd_1_450"/>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702" name="Google Shape;702;g25769ebadfd_1_450"/>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703" name="Google Shape;703;g25769ebadfd_1_450"/>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704" name="Google Shape;704;g25769ebadfd_1_450"/>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705" name="Google Shape;705;g25769ebadfd_1_450"/>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706" name="Google Shape;706;g25769ebadfd_1_450"/>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707" name="Google Shape;707;g25769ebadfd_1_450"/>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g25769ebadfd_1_459"/>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713" name="Google Shape;713;g25769ebadfd_1_459"/>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714" name="Google Shape;714;g25769ebadfd_1_459"/>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715" name="Google Shape;715;g25769ebadfd_1_459"/>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716" name="Google Shape;716;g25769ebadfd_1_459"/>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717" name="Google Shape;717;g25769ebadfd_1_459"/>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718" name="Google Shape;718;g25769ebadfd_1_459"/>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g25769ebadfd_1_468"/>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724" name="Google Shape;724;g25769ebadfd_1_468"/>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725" name="Google Shape;725;g25769ebadfd_1_468"/>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726" name="Google Shape;726;g25769ebadfd_1_468"/>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727" name="Google Shape;727;g25769ebadfd_1_468"/>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728" name="Google Shape;728;g25769ebadfd_1_468"/>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729" name="Google Shape;729;g25769ebadfd_1_468"/>
          <p:cNvPicPr preferRelativeResize="0"/>
          <p:nvPr/>
        </p:nvPicPr>
        <p:blipFill>
          <a:blip r:embed="rId6">
            <a:alphaModFix/>
          </a:blip>
          <a:stretch>
            <a:fillRect/>
          </a:stretch>
        </p:blipFill>
        <p:spPr>
          <a:xfrm>
            <a:off x="152400" y="1562100"/>
            <a:ext cx="17983201" cy="6936879"/>
          </a:xfrm>
          <a:prstGeom prst="rect">
            <a:avLst/>
          </a:prstGeom>
          <a:noFill/>
          <a:ln>
            <a:noFill/>
          </a:ln>
        </p:spPr>
      </p:pic>
      <p:pic>
        <p:nvPicPr>
          <p:cNvPr id="730" name="Google Shape;730;g25769ebadfd_1_468"/>
          <p:cNvPicPr preferRelativeResize="0"/>
          <p:nvPr/>
        </p:nvPicPr>
        <p:blipFill>
          <a:blip r:embed="rId7">
            <a:alphaModFix/>
          </a:blip>
          <a:stretch>
            <a:fillRect/>
          </a:stretch>
        </p:blipFill>
        <p:spPr>
          <a:xfrm>
            <a:off x="1124925" y="3763713"/>
            <a:ext cx="4514850" cy="2533650"/>
          </a:xfrm>
          <a:prstGeom prst="rect">
            <a:avLst/>
          </a:prstGeom>
          <a:noFill/>
          <a:ln>
            <a:noFill/>
          </a:ln>
        </p:spPr>
      </p:pic>
      <p:sp>
        <p:nvSpPr>
          <p:cNvPr id="731" name="Google Shape;731;g25769ebadfd_1_468"/>
          <p:cNvSpPr txBox="1"/>
          <p:nvPr/>
        </p:nvSpPr>
        <p:spPr>
          <a:xfrm>
            <a:off x="1124925" y="5520500"/>
            <a:ext cx="4707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100" u="sng">
                <a:solidFill>
                  <a:schemeClr val="hlink"/>
                </a:solidFill>
                <a:hlinkClick r:id="rId8"/>
              </a:rPr>
              <a:t>Marketing de influencia: cómo trabajar con influencers en 2023 (hootsuite.com)</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g25769ebadfd_1_477"/>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737" name="Google Shape;737;g25769ebadfd_1_477"/>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738" name="Google Shape;738;g25769ebadfd_1_477"/>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739" name="Google Shape;739;g25769ebadfd_1_477"/>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740" name="Google Shape;740;g25769ebadfd_1_477"/>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741" name="Google Shape;741;g25769ebadfd_1_477"/>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742" name="Google Shape;742;g25769ebadfd_1_477"/>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pic>
        <p:nvPicPr>
          <p:cNvPr id="747" name="Google Shape;747;g25769ebadfd_1_486"/>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748" name="Google Shape;748;g25769ebadfd_1_486"/>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749" name="Google Shape;749;g25769ebadfd_1_486"/>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750" name="Google Shape;750;g25769ebadfd_1_486"/>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751" name="Google Shape;751;g25769ebadfd_1_486"/>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752" name="Google Shape;752;g25769ebadfd_1_486"/>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753" name="Google Shape;753;g25769ebadfd_1_486"/>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g25769ebadfd_1_9"/>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140" name="Google Shape;140;g25769ebadfd_1_9"/>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141" name="Google Shape;141;g25769ebadfd_1_9"/>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142" name="Google Shape;142;g25769ebadfd_1_9"/>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143" name="Google Shape;143;g25769ebadfd_1_9"/>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144" name="Google Shape;144;g25769ebadfd_1_9"/>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145" name="Google Shape;145;g25769ebadfd_1_9"/>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pic>
        <p:nvPicPr>
          <p:cNvPr id="758" name="Google Shape;758;g25769ebadfd_1_495"/>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759" name="Google Shape;759;g25769ebadfd_1_495"/>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760" name="Google Shape;760;g25769ebadfd_1_495"/>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761" name="Google Shape;761;g25769ebadfd_1_495"/>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762" name="Google Shape;762;g25769ebadfd_1_495"/>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763" name="Google Shape;763;g25769ebadfd_1_495"/>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764" name="Google Shape;764;g25769ebadfd_1_495"/>
          <p:cNvPicPr preferRelativeResize="0"/>
          <p:nvPr/>
        </p:nvPicPr>
        <p:blipFill>
          <a:blip r:embed="rId6">
            <a:alphaModFix/>
          </a:blip>
          <a:stretch>
            <a:fillRect/>
          </a:stretch>
        </p:blipFill>
        <p:spPr>
          <a:xfrm>
            <a:off x="152400" y="1562100"/>
            <a:ext cx="17983201" cy="6936879"/>
          </a:xfrm>
          <a:prstGeom prst="rect">
            <a:avLst/>
          </a:prstGeom>
          <a:noFill/>
          <a:ln>
            <a:noFill/>
          </a:ln>
        </p:spPr>
      </p:pic>
      <p:pic>
        <p:nvPicPr>
          <p:cNvPr descr="Es en conjunto de más de un millón de sitios web, videos y aplicaciones donde pueden aparecer sus anuncios. Los sitios de esta red muestran anuncios de AdWords relevantes.&#10;&#10;- Activa cuentas G Suite Google Workspace con descuento y pídenos código promocional: https://bit.ly/google-workspace-promocion&#10;- Academia G Tutoriales G Suite Google Workspace: https://www.academia-g.com&#10;- ¿Cómo emigrar a Canadá? https://bit.ly/como-emigrar-a-canada&#10;- Blog de Tecnología: http://bit.ly/blogtecnologia&#10;- Libros Online Para Todos: https://librosonlineparatodos.com/&#10;- Gana Dinero por las Redes http://bit.ly/gana-dinero-por-las-redes&#10;- La Lista Del Fanático – Cine y Música https://lalistadelfanatico.com/&#10;&#10;#googleworkspace #gsuite" id="765" name="Google Shape;765;g25769ebadfd_1_495" title="¿Qué es la Red de Display de Google?">
            <a:hlinkClick r:id="rId7"/>
          </p:cNvPr>
          <p:cNvPicPr preferRelativeResize="0"/>
          <p:nvPr/>
        </p:nvPicPr>
        <p:blipFill>
          <a:blip r:embed="rId8">
            <a:alphaModFix/>
          </a:blip>
          <a:stretch>
            <a:fillRect/>
          </a:stretch>
        </p:blipFill>
        <p:spPr>
          <a:xfrm>
            <a:off x="850700" y="3960471"/>
            <a:ext cx="5013450" cy="2820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g25769ebadfd_1_504"/>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771" name="Google Shape;771;g25769ebadfd_1_504"/>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772" name="Google Shape;772;g25769ebadfd_1_504"/>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773" name="Google Shape;773;g25769ebadfd_1_504"/>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774" name="Google Shape;774;g25769ebadfd_1_504"/>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775" name="Google Shape;775;g25769ebadfd_1_504"/>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776" name="Google Shape;776;g25769ebadfd_1_504"/>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id="781" name="Google Shape;781;g25769ebadfd_1_513"/>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782" name="Google Shape;782;g25769ebadfd_1_513"/>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783" name="Google Shape;783;g25769ebadfd_1_513"/>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784" name="Google Shape;784;g25769ebadfd_1_513"/>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785" name="Google Shape;785;g25769ebadfd_1_513"/>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786" name="Google Shape;786;g25769ebadfd_1_513"/>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787" name="Google Shape;787;g25769ebadfd_1_513"/>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g25769ebadfd_1_522"/>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793" name="Google Shape;793;g25769ebadfd_1_522"/>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794" name="Google Shape;794;g25769ebadfd_1_522"/>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795" name="Google Shape;795;g25769ebadfd_1_522"/>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796" name="Google Shape;796;g25769ebadfd_1_522"/>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797" name="Google Shape;797;g25769ebadfd_1_522"/>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798" name="Google Shape;798;g25769ebadfd_1_522"/>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g25769ebadfd_1_531"/>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804" name="Google Shape;804;g25769ebadfd_1_531"/>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805" name="Google Shape;805;g25769ebadfd_1_531"/>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806" name="Google Shape;806;g25769ebadfd_1_531"/>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807" name="Google Shape;807;g25769ebadfd_1_531"/>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808" name="Google Shape;808;g25769ebadfd_1_531"/>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809" name="Google Shape;809;g25769ebadfd_1_531"/>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pic>
        <p:nvPicPr>
          <p:cNvPr id="814" name="Google Shape;814;g25769ebadfd_1_540"/>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815" name="Google Shape;815;g25769ebadfd_1_540"/>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816" name="Google Shape;816;g25769ebadfd_1_540"/>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817" name="Google Shape;817;g25769ebadfd_1_540"/>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818" name="Google Shape;818;g25769ebadfd_1_540"/>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819" name="Google Shape;819;g25769ebadfd_1_540"/>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820" name="Google Shape;820;g25769ebadfd_1_540"/>
          <p:cNvPicPr preferRelativeResize="0"/>
          <p:nvPr/>
        </p:nvPicPr>
        <p:blipFill>
          <a:blip r:embed="rId6">
            <a:alphaModFix/>
          </a:blip>
          <a:stretch>
            <a:fillRect/>
          </a:stretch>
        </p:blipFill>
        <p:spPr>
          <a:xfrm>
            <a:off x="152400" y="1562100"/>
            <a:ext cx="17983201" cy="6936879"/>
          </a:xfrm>
          <a:prstGeom prst="rect">
            <a:avLst/>
          </a:prstGeom>
          <a:noFill/>
          <a:ln>
            <a:noFill/>
          </a:ln>
        </p:spPr>
      </p:pic>
      <p:pic>
        <p:nvPicPr>
          <p:cNvPr descr="La marca InsaTurbo realizó en Junio de 2011 una acción de street marketing para concienciar sobre el calentamiento global. Este es el video final de aquella acción que, como podéis ver en el vídeo, llamó la atención de mucha gente." id="821" name="Google Shape;821;g25769ebadfd_1_540" title="InsaTurbo: Neumáticos en hielo -final-">
            <a:hlinkClick r:id="rId7"/>
          </p:cNvPr>
          <p:cNvPicPr preferRelativeResize="0"/>
          <p:nvPr/>
        </p:nvPicPr>
        <p:blipFill>
          <a:blip r:embed="rId8">
            <a:alphaModFix/>
          </a:blip>
          <a:stretch>
            <a:fillRect/>
          </a:stretch>
        </p:blipFill>
        <p:spPr>
          <a:xfrm>
            <a:off x="6167400" y="2598590"/>
            <a:ext cx="8565670" cy="4818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pic>
        <p:nvPicPr>
          <p:cNvPr id="826" name="Google Shape;826;g25769ebadfd_1_549"/>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827" name="Google Shape;827;g25769ebadfd_1_549"/>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828" name="Google Shape;828;g25769ebadfd_1_549"/>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829" name="Google Shape;829;g25769ebadfd_1_549"/>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830" name="Google Shape;830;g25769ebadfd_1_549"/>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831" name="Google Shape;831;g25769ebadfd_1_549"/>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832" name="Google Shape;832;g25769ebadfd_1_549"/>
          <p:cNvPicPr preferRelativeResize="0"/>
          <p:nvPr/>
        </p:nvPicPr>
        <p:blipFill>
          <a:blip r:embed="rId6">
            <a:alphaModFix/>
          </a:blip>
          <a:stretch>
            <a:fillRect/>
          </a:stretch>
        </p:blipFill>
        <p:spPr>
          <a:xfrm>
            <a:off x="152400" y="1562100"/>
            <a:ext cx="17983201" cy="6936879"/>
          </a:xfrm>
          <a:prstGeom prst="rect">
            <a:avLst/>
          </a:prstGeom>
          <a:noFill/>
          <a:ln>
            <a:noFill/>
          </a:ln>
        </p:spPr>
      </p:pic>
      <p:pic>
        <p:nvPicPr>
          <p:cNvPr descr="See what happens when you take the time to play! Shoppers in Canada were in for a surprise: Mattel Games transformed what looked like a regular poster into a live game that offered surprise Pictionary challenges – and even more unexpected prizes. Get ready because games can happen at any time! &#10; &#10;Learn more about Mattel Games at http://www.mattelgameon.ca&#10;Like us on Facebook: https://www.facebook.com/MattelGameOn&#10;Follow us on Twitter: https://twitter.com/MattelGameOn" id="833" name="Google Shape;833;g25769ebadfd_1_549" title="Pictionary Mall Surprise | Mattel Games">
            <a:hlinkClick r:id="rId7"/>
          </p:cNvPr>
          <p:cNvPicPr preferRelativeResize="0"/>
          <p:nvPr/>
        </p:nvPicPr>
        <p:blipFill>
          <a:blip r:embed="rId8">
            <a:alphaModFix/>
          </a:blip>
          <a:stretch>
            <a:fillRect/>
          </a:stretch>
        </p:blipFill>
        <p:spPr>
          <a:xfrm>
            <a:off x="6178750" y="2479165"/>
            <a:ext cx="8510575" cy="478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pic>
        <p:nvPicPr>
          <p:cNvPr id="838" name="Google Shape;838;g25769ebadfd_1_558"/>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839" name="Google Shape;839;g25769ebadfd_1_558"/>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840" name="Google Shape;840;g25769ebadfd_1_558"/>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841" name="Google Shape;841;g25769ebadfd_1_558"/>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842" name="Google Shape;842;g25769ebadfd_1_558"/>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843" name="Google Shape;843;g25769ebadfd_1_558"/>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844" name="Google Shape;844;g25769ebadfd_1_558"/>
          <p:cNvPicPr preferRelativeResize="0"/>
          <p:nvPr/>
        </p:nvPicPr>
        <p:blipFill>
          <a:blip r:embed="rId6">
            <a:alphaModFix/>
          </a:blip>
          <a:stretch>
            <a:fillRect/>
          </a:stretch>
        </p:blipFill>
        <p:spPr>
          <a:xfrm>
            <a:off x="152400" y="1562100"/>
            <a:ext cx="17983201" cy="6936879"/>
          </a:xfrm>
          <a:prstGeom prst="rect">
            <a:avLst/>
          </a:prstGeom>
          <a:noFill/>
          <a:ln>
            <a:noFill/>
          </a:ln>
        </p:spPr>
      </p:pic>
      <p:sp>
        <p:nvSpPr>
          <p:cNvPr id="845" name="Google Shape;845;g25769ebadfd_1_558"/>
          <p:cNvSpPr txBox="1"/>
          <p:nvPr/>
        </p:nvSpPr>
        <p:spPr>
          <a:xfrm>
            <a:off x="6636425" y="7371400"/>
            <a:ext cx="40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u="sng">
                <a:solidFill>
                  <a:schemeClr val="hlink"/>
                </a:solidFill>
                <a:hlinkClick r:id="rId7"/>
              </a:rPr>
              <a:t>https://vimeo.com/778209225</a:t>
            </a:r>
            <a:r>
              <a:rPr lang="es-ES"/>
              <a:t>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pic>
        <p:nvPicPr>
          <p:cNvPr id="850" name="Google Shape;850;g25769ebadfd_1_567"/>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851" name="Google Shape;851;g25769ebadfd_1_567"/>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852" name="Google Shape;852;g25769ebadfd_1_567"/>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853" name="Google Shape;853;g25769ebadfd_1_567"/>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854" name="Google Shape;854;g25769ebadfd_1_567"/>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855" name="Google Shape;855;g25769ebadfd_1_567"/>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856" name="Google Shape;856;g25769ebadfd_1_567"/>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pic>
        <p:nvPicPr>
          <p:cNvPr id="861" name="Google Shape;861;g25769ebadfd_1_576"/>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862" name="Google Shape;862;g25769ebadfd_1_576"/>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863" name="Google Shape;863;g25769ebadfd_1_576"/>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864" name="Google Shape;864;g25769ebadfd_1_576"/>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865" name="Google Shape;865;g25769ebadfd_1_576"/>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866" name="Google Shape;866;g25769ebadfd_1_576"/>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867" name="Google Shape;867;g25769ebadfd_1_576"/>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g25769ebadfd_1_18"/>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151" name="Google Shape;151;g25769ebadfd_1_18"/>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152" name="Google Shape;152;g25769ebadfd_1_18"/>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153" name="Google Shape;153;g25769ebadfd_1_18"/>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154" name="Google Shape;154;g25769ebadfd_1_18"/>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155" name="Google Shape;155;g25769ebadfd_1_18"/>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156" name="Google Shape;156;g25769ebadfd_1_18"/>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pic>
        <p:nvPicPr>
          <p:cNvPr id="872" name="Google Shape;872;g25769ebadfd_1_585"/>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873" name="Google Shape;873;g25769ebadfd_1_585"/>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874" name="Google Shape;874;g25769ebadfd_1_585"/>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875" name="Google Shape;875;g25769ebadfd_1_585"/>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876" name="Google Shape;876;g25769ebadfd_1_585"/>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877" name="Google Shape;877;g25769ebadfd_1_585"/>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878" name="Google Shape;878;g25769ebadfd_1_585"/>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pic>
        <p:nvPicPr>
          <p:cNvPr id="883" name="Google Shape;883;g25769ebadfd_1_594"/>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884" name="Google Shape;884;g25769ebadfd_1_594"/>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885" name="Google Shape;885;g25769ebadfd_1_594"/>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886" name="Google Shape;886;g25769ebadfd_1_594"/>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887" name="Google Shape;887;g25769ebadfd_1_594"/>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888" name="Google Shape;888;g25769ebadfd_1_594"/>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889" name="Google Shape;889;g25769ebadfd_1_594"/>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pic>
        <p:nvPicPr>
          <p:cNvPr id="894" name="Google Shape;894;g25769ebadfd_1_603"/>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895" name="Google Shape;895;g25769ebadfd_1_603"/>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896" name="Google Shape;896;g25769ebadfd_1_603"/>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897" name="Google Shape;897;g25769ebadfd_1_603"/>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898" name="Google Shape;898;g25769ebadfd_1_603"/>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899" name="Google Shape;899;g25769ebadfd_1_603"/>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900" name="Google Shape;900;g25769ebadfd_1_603"/>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pic>
        <p:nvPicPr>
          <p:cNvPr id="905" name="Google Shape;905;g25769ebadfd_1_612"/>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906" name="Google Shape;906;g25769ebadfd_1_612"/>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907" name="Google Shape;907;g25769ebadfd_1_612"/>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908" name="Google Shape;908;g25769ebadfd_1_612"/>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909" name="Google Shape;909;g25769ebadfd_1_612"/>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910" name="Google Shape;910;g25769ebadfd_1_612"/>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911" name="Google Shape;911;g25769ebadfd_1_612"/>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pic>
        <p:nvPicPr>
          <p:cNvPr id="916" name="Google Shape;916;g25769ebadfd_1_621"/>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917" name="Google Shape;917;g25769ebadfd_1_621"/>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918" name="Google Shape;918;g25769ebadfd_1_621"/>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919" name="Google Shape;919;g25769ebadfd_1_621"/>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920" name="Google Shape;920;g25769ebadfd_1_621"/>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921" name="Google Shape;921;g25769ebadfd_1_621"/>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922" name="Google Shape;922;g25769ebadfd_1_621"/>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pic>
        <p:nvPicPr>
          <p:cNvPr id="927" name="Google Shape;927;g25769ebadfd_1_630"/>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928" name="Google Shape;928;g25769ebadfd_1_630"/>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929" name="Google Shape;929;g25769ebadfd_1_630"/>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930" name="Google Shape;930;g25769ebadfd_1_630"/>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931" name="Google Shape;931;g25769ebadfd_1_630"/>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932" name="Google Shape;932;g25769ebadfd_1_630"/>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933" name="Google Shape;933;g25769ebadfd_1_630"/>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pic>
        <p:nvPicPr>
          <p:cNvPr id="938" name="Google Shape;938;g25769ebadfd_1_639"/>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939" name="Google Shape;939;g25769ebadfd_1_639"/>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940" name="Google Shape;940;g25769ebadfd_1_639"/>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941" name="Google Shape;941;g25769ebadfd_1_639"/>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942" name="Google Shape;942;g25769ebadfd_1_639"/>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943" name="Google Shape;943;g25769ebadfd_1_639"/>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944" name="Google Shape;944;g25769ebadfd_1_639"/>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pic>
        <p:nvPicPr>
          <p:cNvPr id="949" name="Google Shape;949;g25769ebadfd_1_648"/>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950" name="Google Shape;950;g25769ebadfd_1_648"/>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951" name="Google Shape;951;g25769ebadfd_1_648"/>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952" name="Google Shape;952;g25769ebadfd_1_648"/>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953" name="Google Shape;953;g25769ebadfd_1_648"/>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954" name="Google Shape;954;g25769ebadfd_1_648"/>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955" name="Google Shape;955;g25769ebadfd_1_648"/>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g25769ebadfd_1_27"/>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162" name="Google Shape;162;g25769ebadfd_1_27"/>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163" name="Google Shape;163;g25769ebadfd_1_27"/>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164" name="Google Shape;164;g25769ebadfd_1_27"/>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165" name="Google Shape;165;g25769ebadfd_1_27"/>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166" name="Google Shape;166;g25769ebadfd_1_27"/>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167" name="Google Shape;167;g25769ebadfd_1_27"/>
          <p:cNvPicPr preferRelativeResize="0"/>
          <p:nvPr/>
        </p:nvPicPr>
        <p:blipFill>
          <a:blip r:embed="rId6">
            <a:alphaModFix/>
          </a:blip>
          <a:stretch>
            <a:fillRect/>
          </a:stretch>
        </p:blipFill>
        <p:spPr>
          <a:xfrm>
            <a:off x="152400" y="1562100"/>
            <a:ext cx="17983201" cy="69368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g25769ebadfd_1_36"/>
          <p:cNvPicPr preferRelativeResize="0"/>
          <p:nvPr/>
        </p:nvPicPr>
        <p:blipFill rotWithShape="1">
          <a:blip r:embed="rId3">
            <a:alphaModFix/>
          </a:blip>
          <a:srcRect b="7845" l="0" r="2515" t="8597"/>
          <a:stretch/>
        </p:blipFill>
        <p:spPr>
          <a:xfrm>
            <a:off x="1028700" y="114300"/>
            <a:ext cx="16230601" cy="1295400"/>
          </a:xfrm>
          <a:prstGeom prst="rect">
            <a:avLst/>
          </a:prstGeom>
          <a:noFill/>
          <a:ln>
            <a:noFill/>
          </a:ln>
        </p:spPr>
      </p:pic>
      <p:pic>
        <p:nvPicPr>
          <p:cNvPr id="173" name="Google Shape;173;g25769ebadfd_1_36"/>
          <p:cNvPicPr preferRelativeResize="0"/>
          <p:nvPr/>
        </p:nvPicPr>
        <p:blipFill rotWithShape="1">
          <a:blip r:embed="rId4">
            <a:alphaModFix/>
          </a:blip>
          <a:srcRect b="0" l="0" r="0" t="0"/>
          <a:stretch/>
        </p:blipFill>
        <p:spPr>
          <a:xfrm>
            <a:off x="10641471" y="9141618"/>
            <a:ext cx="2066521" cy="646381"/>
          </a:xfrm>
          <a:prstGeom prst="rect">
            <a:avLst/>
          </a:prstGeom>
          <a:noFill/>
          <a:ln>
            <a:noFill/>
          </a:ln>
        </p:spPr>
      </p:pic>
      <p:pic>
        <p:nvPicPr>
          <p:cNvPr id="174" name="Google Shape;174;g25769ebadfd_1_36"/>
          <p:cNvPicPr preferRelativeResize="0"/>
          <p:nvPr/>
        </p:nvPicPr>
        <p:blipFill rotWithShape="1">
          <a:blip r:embed="rId5">
            <a:alphaModFix/>
          </a:blip>
          <a:srcRect b="27455" l="20317" r="18944" t="27455"/>
          <a:stretch/>
        </p:blipFill>
        <p:spPr>
          <a:xfrm>
            <a:off x="13482631" y="8908563"/>
            <a:ext cx="1507732" cy="1119227"/>
          </a:xfrm>
          <a:prstGeom prst="rect">
            <a:avLst/>
          </a:prstGeom>
          <a:noFill/>
          <a:ln>
            <a:noFill/>
          </a:ln>
        </p:spPr>
      </p:pic>
      <p:cxnSp>
        <p:nvCxnSpPr>
          <p:cNvPr id="175" name="Google Shape;175;g25769ebadfd_1_36"/>
          <p:cNvCxnSpPr/>
          <p:nvPr/>
        </p:nvCxnSpPr>
        <p:spPr>
          <a:xfrm>
            <a:off x="13094905" y="9141618"/>
            <a:ext cx="0" cy="653100"/>
          </a:xfrm>
          <a:prstGeom prst="straightConnector1">
            <a:avLst/>
          </a:prstGeom>
          <a:noFill/>
          <a:ln cap="flat" cmpd="sng" w="19050">
            <a:solidFill>
              <a:srgbClr val="094F73"/>
            </a:solidFill>
            <a:prstDash val="solid"/>
            <a:round/>
            <a:headEnd len="sm" w="sm" type="none"/>
            <a:tailEnd len="sm" w="sm" type="none"/>
          </a:ln>
        </p:spPr>
      </p:cxnSp>
      <p:sp>
        <p:nvSpPr>
          <p:cNvPr id="176" name="Google Shape;176;g25769ebadfd_1_36"/>
          <p:cNvSpPr txBox="1"/>
          <p:nvPr/>
        </p:nvSpPr>
        <p:spPr>
          <a:xfrm>
            <a:off x="13256405" y="8679963"/>
            <a:ext cx="1960200" cy="144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Clr>
                <a:srgbClr val="000000"/>
              </a:buClr>
              <a:buSzPts val="939"/>
              <a:buFont typeface="Arial"/>
              <a:buNone/>
            </a:pPr>
            <a:r>
              <a:rPr b="0" i="0" lang="es-ES" sz="939" u="none" cap="none" strike="noStrike">
                <a:solidFill>
                  <a:srgbClr val="000000"/>
                </a:solidFill>
                <a:latin typeface="Montserrat"/>
                <a:ea typeface="Montserrat"/>
                <a:cs typeface="Montserrat"/>
                <a:sym typeface="Montserrat"/>
              </a:rPr>
              <a:t>Con la colaboración de:</a:t>
            </a:r>
            <a:endParaRPr b="0" i="0" sz="1400" u="none" cap="none" strike="noStrike">
              <a:solidFill>
                <a:srgbClr val="000000"/>
              </a:solidFill>
              <a:latin typeface="Arial"/>
              <a:ea typeface="Arial"/>
              <a:cs typeface="Arial"/>
              <a:sym typeface="Arial"/>
            </a:endParaRPr>
          </a:p>
        </p:txBody>
      </p:sp>
      <p:sp>
        <p:nvSpPr>
          <p:cNvPr id="177" name="Google Shape;177;g25769ebadfd_1_36"/>
          <p:cNvSpPr/>
          <p:nvPr/>
        </p:nvSpPr>
        <p:spPr>
          <a:xfrm>
            <a:off x="685800" y="9109343"/>
            <a:ext cx="6605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rgbClr val="17365D"/>
                </a:solidFill>
                <a:latin typeface="Cambria"/>
                <a:ea typeface="Cambria"/>
                <a:cs typeface="Cambria"/>
                <a:sym typeface="Cambria"/>
              </a:rPr>
              <a:t>Plan de Recuperación, Transformación y Resiliencia – Financiado por la Unión Europea – Next GenerationEU </a:t>
            </a:r>
            <a:endParaRPr b="0" i="0" sz="1800" u="none" cap="none" strike="noStrike">
              <a:solidFill>
                <a:srgbClr val="17365D"/>
              </a:solidFill>
              <a:latin typeface="Calibri"/>
              <a:ea typeface="Calibri"/>
              <a:cs typeface="Calibri"/>
              <a:sym typeface="Calibri"/>
            </a:endParaRPr>
          </a:p>
        </p:txBody>
      </p:sp>
      <p:pic>
        <p:nvPicPr>
          <p:cNvPr id="178" name="Google Shape;178;g25769ebadfd_1_36"/>
          <p:cNvPicPr preferRelativeResize="0"/>
          <p:nvPr/>
        </p:nvPicPr>
        <p:blipFill>
          <a:blip r:embed="rId6">
            <a:alphaModFix/>
          </a:blip>
          <a:stretch>
            <a:fillRect/>
          </a:stretch>
        </p:blipFill>
        <p:spPr>
          <a:xfrm>
            <a:off x="152400" y="1562100"/>
            <a:ext cx="17983201" cy="6936879"/>
          </a:xfrm>
          <a:prstGeom prst="rect">
            <a:avLst/>
          </a:prstGeom>
          <a:noFill/>
          <a:ln>
            <a:noFill/>
          </a:ln>
        </p:spPr>
      </p:pic>
      <p:pic>
        <p:nvPicPr>
          <p:cNvPr descr="#CocaCola lanza su nueva campaña global cambiando su claim habitual por &quot;Siente el sabor&quot;. Una apuesta para unificar todas las variantes de la marca bajo una misma identidad de marca en la que se apuesta por los valores emocionales combinándolos con el producto.&#10;&#10;Un total de 10 spots realizados por varias agencias de publicidad a nivel global para cumplir un objetivo: &quot;recocacolizar&quot; Coca-Cola. Aquí le ofrecemos uno de ellos que podemos ver en #España.&#10;&#10;Coca cola se coloca como una de las marcas líderes en marketing y publicidad. Además ofrece grandes experiencias de cliente como ha sido el pasado #CocaColaMusicExperience con las actuaciones de Lola Índigo, Don Patricio, Natalia Lacunza, la cantante y actriz de Élite Danna Paola, Alfred García o Raoul de Operación Triunfo. &#10;&#10;Puede leer la noticia completa sobre la presentación de la nueva campaña de Coca-Cola, &quot;Siente el sabor&quot;, a través del siguiente enlace que le ofrecemos: http://bit.ly/1npOgat&#10;&#10;Visite nuestra página web: http://www.marketingdirecto.com&#10;&#10;Y síganos en nuestras redes sociales:&#10;&#10;Facebook: https://www.facebook.com/MarketingDirecto/&#10;Twitter: https://twitter.com/MkDirecto&#10;Instagram: https://www.instagram.com/mkdirecto/&#10;LinkedIn: https://www.linkedin.com/company/ediciones-marketing-y-publicidad-s.l." id="179" name="Google Shape;179;g25769ebadfd_1_36" title="Anuncio Coca-Cola #SienteElSabor">
            <a:hlinkClick r:id="rId7"/>
          </p:cNvPr>
          <p:cNvPicPr preferRelativeResize="0"/>
          <p:nvPr/>
        </p:nvPicPr>
        <p:blipFill>
          <a:blip r:embed="rId8">
            <a:alphaModFix/>
          </a:blip>
          <a:stretch>
            <a:fillRect/>
          </a:stretch>
        </p:blipFill>
        <p:spPr>
          <a:xfrm>
            <a:off x="8751700" y="3627492"/>
            <a:ext cx="7409800" cy="4168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Lucía Moltó</dc:creator>
</cp:coreProperties>
</file>